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67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3" /><Relationship Type="http://schemas.openxmlformats.org/officeDocument/2006/relationships/tableStyles" Target="tableStyle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customXml" Target="/customXML/item.xml" Id="imanage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2B9F77-0020-6424-95EA-325BDBF01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0F1E32-C70F-2C91-ACD6-E7F9E8E0E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7EF058-C7DD-3C65-E5CA-8F3AEFAC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53025A-232A-A740-E51E-4C1550F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FEB518-BB59-57CE-0EBB-70381035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19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FFED4-559D-5639-9EA5-D9091991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F5F798B-5114-06BC-2FB4-94792A78A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FB1B29-9CE1-69B8-46C5-1EAC591C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2853B-D271-3FC2-A427-AECF0865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978A76-65CD-ED05-2130-BA9E1111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61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A9385D-3351-93CC-2669-99089D53C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47F6CD-8E3E-77BD-4AD3-E2D738BD1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88FCA7-61FE-95A3-3F99-4B3CB8B9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E22131-8067-E73C-9069-5FB51429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C4F2A1-9F92-74CA-C8EE-C9B65907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353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C535D-022E-4535-BA55-19D1EA024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402338"/>
            <a:ext cx="11509374" cy="73977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149EDB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F9E6F6E-ED34-499F-90CE-2C7881AC4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6A54C-BBA4-421B-A0D9-252C04958EFA}" type="slidenum">
              <a:rPr lang="pt-BR" smtClean="0"/>
              <a:pPr/>
              <a:t>‹nº›</a:t>
            </a:fld>
            <a:endParaRPr lang="pt-BR" sz="120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EAA7C3-4B47-4B4F-A772-DF1F17916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050" y="1352550"/>
            <a:ext cx="11509375" cy="45339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D6E7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  <a:lvl2pPr>
              <a:defRPr sz="1600">
                <a:solidFill>
                  <a:srgbClr val="6D6E7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2pPr>
            <a:lvl3pPr>
              <a:defRPr sz="1400">
                <a:solidFill>
                  <a:srgbClr val="6D6E7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3pPr>
            <a:lvl4pPr>
              <a:defRPr sz="1200">
                <a:solidFill>
                  <a:srgbClr val="6D6E7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4pPr>
            <a:lvl5pPr>
              <a:defRPr sz="1100">
                <a:solidFill>
                  <a:srgbClr val="6D6E7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7833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41CB8-2454-75CB-9FAE-F89D63B2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A1FF00-04FB-B7B2-B15E-EC860B9F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4DD1C6-0658-3897-26FB-DBBBE991A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30159A-84DF-E536-39F5-CED3ACBB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9DCD0A-2AC9-0AC2-2DC0-CBC70809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44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45AB9-709E-1AC6-B35D-455285C2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272F06-0AA3-0FEF-C573-53017A8EB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79B839-AA54-763D-D730-12313710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E71C5D-37C4-986E-3EC1-41ED93303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6D1BB4-7A06-B06D-C51D-BEE8AA58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50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3E9F1-9654-1309-A8D1-933F414C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C82390-A468-BE36-E8C3-38D941386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A43D3B-956E-8C27-179C-EC658017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8439FB-6312-11BA-0712-665FC3B5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6D0D21-72ED-0E94-29B2-F2414459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8FC01F-8EFC-3304-7EEF-EE2A334B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87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E6A2D-BE02-E330-1EAF-4E615CCA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53C688-5978-F340-3D80-E6FE43F9D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46310D-5B9B-F737-A829-D756AD071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44544F-3C71-472C-2379-0DDDE279C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4EAD95B-6D88-C9D4-055C-20327EE5F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56F01F-705B-3CB7-5B13-CB42BC6A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07C8CA-064E-9678-2EE1-FD1AA65A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3EB6A4-BE23-EFFC-89EF-F245569C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05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3B2CD-5F35-8198-E005-94FF2492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A6C653-8176-6B64-4643-385E93BF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B40C15-6DAB-0FDA-98DB-E23FB7AB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C1D4D9-D462-E97A-31ED-DD871FAC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59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364AFA-CE77-00C4-FA43-47B50008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29FBD2-FD4D-C745-5626-0ECB2544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450340B-D44C-0593-EF57-34AAC3E9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13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6741D-76C3-DF66-D3D2-E82D066F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E9DBC-8A01-A60A-8862-BC53278D3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8B5059-791E-D746-51E3-C859AFDFF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399FA8-F415-9E0B-F566-01862A13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A547FB-C3D2-8853-3656-5BA983650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A69ED4-BD1E-AECF-1609-BA46BD6F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11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105DF-15EC-13ED-F626-B0574DF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C92D1B5-D002-45D4-7DD1-9332CF144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CD8DAA-82BA-B4D1-5D6D-448BA3ACF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D9ABF7-4772-504B-9373-420EFB2A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337270-5C4A-4890-D3A1-303216DB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E67D5F-186D-43E4-F74D-BAA23DDC4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87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E4A0E2A-638D-9A65-D24A-EE01A585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2FA884-31D0-9A0F-1389-BAD1E19E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8A6D36-66B8-E8AB-1F7C-5A5CB1288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DDEF2-69DA-4D52-9344-60E78B21B82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935B4B-52E7-431B-C971-3F12097F4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D4CB59-FD98-8075-6030-8D9B64726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F11-29D8-419F-B6FB-6F4E63B9C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0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0B44FB3-4112-ABFE-8F2B-E689846C5D98}"/>
              </a:ext>
            </a:extLst>
          </p:cNvPr>
          <p:cNvSpPr/>
          <p:nvPr/>
        </p:nvSpPr>
        <p:spPr>
          <a:xfrm>
            <a:off x="4654" y="0"/>
            <a:ext cx="12191999" cy="6858000"/>
          </a:xfrm>
          <a:prstGeom prst="rect">
            <a:avLst/>
          </a:prstGeom>
          <a:solidFill>
            <a:srgbClr val="031B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F50519-DD56-5A78-B1FD-2A217C4D8099}"/>
              </a:ext>
            </a:extLst>
          </p:cNvPr>
          <p:cNvSpPr txBox="1"/>
          <p:nvPr/>
        </p:nvSpPr>
        <p:spPr>
          <a:xfrm>
            <a:off x="476283" y="1395259"/>
            <a:ext cx="50915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9EDB"/>
                </a:solidFill>
                <a:latin typeface="Effra Heavy" panose="020B0803020203020204" pitchFamily="34" charset="0"/>
                <a:ea typeface="+mj-ea"/>
              </a:rPr>
              <a:t>Igualdade Salarial</a:t>
            </a:r>
            <a:br>
              <a:rPr lang="en-US" sz="4400" b="1" dirty="0">
                <a:solidFill>
                  <a:srgbClr val="009EDB"/>
                </a:solidFill>
                <a:latin typeface="Effra Heavy" panose="020B0803020203020204" pitchFamily="34" charset="0"/>
                <a:ea typeface="+mj-ea"/>
              </a:rPr>
            </a:br>
            <a:r>
              <a:rPr lang="pt-BR" sz="2800" dirty="0">
                <a:solidFill>
                  <a:schemeClr val="bg1"/>
                </a:solidFill>
                <a:latin typeface="Effra" panose="020B0603020203020204" pitchFamily="34" charset="0"/>
              </a:rPr>
              <a:t>Lei 14.611/2023</a:t>
            </a:r>
            <a:br>
              <a:rPr lang="pt-BR" sz="2800" dirty="0">
                <a:solidFill>
                  <a:schemeClr val="bg1"/>
                </a:solidFill>
                <a:latin typeface="Effra" panose="020B060302020302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Effra" panose="020B0603020203020204" pitchFamily="34" charset="0"/>
              </a:rPr>
              <a:t>Decreto 11.795/2023</a:t>
            </a:r>
            <a:br>
              <a:rPr lang="pt-BR" sz="2800" dirty="0">
                <a:solidFill>
                  <a:schemeClr val="bg1"/>
                </a:solidFill>
                <a:latin typeface="Effra" panose="020B0603020203020204" pitchFamily="34" charset="0"/>
              </a:rPr>
            </a:br>
            <a:r>
              <a:rPr lang="pt-BR" sz="2800" dirty="0">
                <a:solidFill>
                  <a:schemeClr val="bg1"/>
                </a:solidFill>
                <a:latin typeface="Effra" panose="020B0603020203020204" pitchFamily="34" charset="0"/>
              </a:rPr>
              <a:t>Portaria MTE nº 3.714</a:t>
            </a:r>
            <a:endParaRPr lang="en-US" sz="3200" dirty="0">
              <a:solidFill>
                <a:schemeClr val="bg1"/>
              </a:solidFill>
              <a:latin typeface="Effra" panose="020B0603020203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2A7012C-1D96-432B-2CA8-A3056B545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9" t="8915" r="8445" b="3663"/>
          <a:stretch/>
        </p:blipFill>
        <p:spPr>
          <a:xfrm>
            <a:off x="5914663" y="271903"/>
            <a:ext cx="5967918" cy="631419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788ABB2-E8FC-EAD3-4A43-1CC8EEC83EF7}"/>
              </a:ext>
            </a:extLst>
          </p:cNvPr>
          <p:cNvSpPr/>
          <p:nvPr/>
        </p:nvSpPr>
        <p:spPr>
          <a:xfrm>
            <a:off x="11163485" y="6083484"/>
            <a:ext cx="515896" cy="767164"/>
          </a:xfrm>
          <a:prstGeom prst="rect">
            <a:avLst/>
          </a:prstGeom>
          <a:solidFill>
            <a:srgbClr val="0028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692FD9A-16D7-A735-C73C-7CACB7268762}"/>
              </a:ext>
            </a:extLst>
          </p:cNvPr>
          <p:cNvSpPr/>
          <p:nvPr/>
        </p:nvSpPr>
        <p:spPr>
          <a:xfrm>
            <a:off x="5786584" y="98508"/>
            <a:ext cx="278157" cy="346790"/>
          </a:xfrm>
          <a:prstGeom prst="rect">
            <a:avLst/>
          </a:prstGeom>
          <a:solidFill>
            <a:srgbClr val="149EDB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77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5D23D-13EE-EB60-53DA-7EE0422B3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D6C24F-81CD-048D-B31C-6C9336739A47}"/>
              </a:ext>
            </a:extLst>
          </p:cNvPr>
          <p:cNvSpPr/>
          <p:nvPr/>
        </p:nvSpPr>
        <p:spPr>
          <a:xfrm>
            <a:off x="11661493" y="0"/>
            <a:ext cx="530507" cy="665544"/>
          </a:xfrm>
          <a:prstGeom prst="rect">
            <a:avLst/>
          </a:prstGeom>
          <a:solidFill>
            <a:srgbClr val="0028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4B57094-1110-B5C3-28EE-58C6D28C667F}"/>
              </a:ext>
            </a:extLst>
          </p:cNvPr>
          <p:cNvSpPr/>
          <p:nvPr/>
        </p:nvSpPr>
        <p:spPr>
          <a:xfrm>
            <a:off x="11329046" y="665544"/>
            <a:ext cx="332447" cy="452121"/>
          </a:xfrm>
          <a:prstGeom prst="rect">
            <a:avLst/>
          </a:prstGeom>
          <a:solidFill>
            <a:srgbClr val="149E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spaço Reservado para Texto 8">
            <a:extLst>
              <a:ext uri="{FF2B5EF4-FFF2-40B4-BE49-F238E27FC236}">
                <a16:creationId xmlns:a16="http://schemas.microsoft.com/office/drawing/2014/main" id="{3D38FE32-322D-CA19-3E84-61CA996EB4ED}"/>
              </a:ext>
            </a:extLst>
          </p:cNvPr>
          <p:cNvSpPr txBox="1">
            <a:spLocks/>
          </p:cNvSpPr>
          <p:nvPr/>
        </p:nvSpPr>
        <p:spPr>
          <a:xfrm>
            <a:off x="588644" y="1359285"/>
            <a:ext cx="10331949" cy="45207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179388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800" kern="1200">
                <a:solidFill>
                  <a:srgbClr val="6D6E71"/>
                </a:solidFill>
                <a:latin typeface="Effra" panose="020B0603020203020204" pitchFamily="34" charset="0"/>
                <a:ea typeface="+mn-ea"/>
                <a:cs typeface="Effra" panose="020B0603020203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31B31"/>
                </a:solidFill>
                <a:latin typeface="Effra" panose="02000506080000020004" pitchFamily="2" charset="0"/>
              </a:rPr>
              <a:t>A Lei 14.611/2023 (Lei de Igualdade Salarial) determina que os  estabelecimentos com mais 100 (cem) empregados publiquem  semestralmente o relatório de transparência salarial.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31B31"/>
                </a:solidFill>
                <a:latin typeface="Effra" panose="02000506080000020004" pitchFamily="2" charset="0"/>
              </a:rPr>
              <a:t>Referido relatório, conforme estabelece a própria Lei, foi elaborado pelo Ministério do Trabalho e Emprego (MTE), com informações extraídas do eSocial, bem como da declaração de igualdade salarial encaminhada através do Portal Emprega Brasil.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31B31"/>
                </a:solidFill>
                <a:latin typeface="Effra" panose="02000506080000020004" pitchFamily="2" charset="0"/>
              </a:rPr>
              <a:t>Para a elaboração do relatório, o MTE considerou apenas os grandes grupos da Classificação Brasileira de Ocupações (CBO), sem considerar a especificidade de atribuições de cada cargo,  de tal maneira que os números apresentados não significam a ocorrência de diferenças salariais entre homens e mulheres de forma injustificada, não significando ainda a existência de discriminação salarial.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31B31"/>
                </a:solidFill>
                <a:latin typeface="Effra" panose="02000506080000020004" pitchFamily="2" charset="0"/>
              </a:rPr>
              <a:t>A Empresa publica o presente relatório em cumprimento ao disposto no artigo 5º da Lei 14.611/2023.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rgbClr val="031B31"/>
                </a:solidFill>
                <a:latin typeface="Effra" panose="02000506080000020004" pitchFamily="2" charset="0"/>
              </a:rPr>
              <a:t>Por fim, a Empresa reforça o seu verdadeiro compromisso de promover e  garantir um meio ambiente de trabalho mais justo, diverso e igualitário a todos os seus colaboradores. </a:t>
            </a:r>
          </a:p>
          <a:p>
            <a:pPr algn="just"/>
            <a:endParaRPr lang="pt-BR" dirty="0">
              <a:solidFill>
                <a:srgbClr val="031B31"/>
              </a:solidFill>
              <a:latin typeface="Effra" panose="0200050608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b="1" dirty="0">
              <a:solidFill>
                <a:srgbClr val="031B31"/>
              </a:solidFill>
              <a:latin typeface="Effra" panose="02000506080000020004" pitchFamily="2" charset="0"/>
            </a:endParaRPr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id="{64308250-7D73-02DD-5561-B889D06F7FAC}"/>
              </a:ext>
            </a:extLst>
          </p:cNvPr>
          <p:cNvSpPr txBox="1">
            <a:spLocks/>
          </p:cNvSpPr>
          <p:nvPr/>
        </p:nvSpPr>
        <p:spPr>
          <a:xfrm>
            <a:off x="460460" y="217520"/>
            <a:ext cx="8475722" cy="88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rgbClr val="149EDB"/>
                </a:solidFill>
                <a:latin typeface="Effra" panose="020B0603020203020204" pitchFamily="34" charset="0"/>
                <a:ea typeface="+mj-ea"/>
                <a:cs typeface="Effra" panose="020B0603020203020204" pitchFamily="34" charset="0"/>
              </a:defRPr>
            </a:lvl1pPr>
          </a:lstStyle>
          <a:p>
            <a:r>
              <a:rPr lang="pt-BR" sz="3600" b="0" dirty="0">
                <a:latin typeface="Effra Heavy" panose="02000906080000020004" pitchFamily="2" charset="0"/>
              </a:rPr>
              <a:t>NOTAS EXPLICATIVAS</a:t>
            </a:r>
            <a:endParaRPr lang="pt-BR" sz="3200" b="0" dirty="0">
              <a:latin typeface="Effra Heavy" panose="020009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77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<?xml version="1.0" encoding="utf-8"?>
<properties xmlns="http://www.imanage.com/work/xmlschema">
  <documentid>FIUS!2893000.1</documentid>
  <senderid>GIOVANNI.CUNHA</senderid>
  <senderemail>GIOVANNI.CUNHA@FIUS.COM.BR</senderemail>
  <lastmodified>2024-03-28T15:30:59.0000000-03:00</lastmodified>
  <database>FIUS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193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Effra</vt:lpstr>
      <vt:lpstr>Effra Heavy</vt:lpstr>
      <vt:lpstr>Wingdings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Matheus Campana</dc:creator>
  <cp:lastModifiedBy>Giovanni Anderlini Rodrigues da Cunha</cp:lastModifiedBy>
  <cp:revision>6</cp:revision>
  <dcterms:created xsi:type="dcterms:W3CDTF">2024-03-27T16:36:16Z</dcterms:created>
  <dcterms:modified xsi:type="dcterms:W3CDTF">2024-03-28T18:30:59Z</dcterms:modified>
</cp:coreProperties>
</file>